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8"/>
  </p:notesMasterIdLst>
  <p:sldIdLst>
    <p:sldId id="256" r:id="rId2"/>
    <p:sldId id="261" r:id="rId3"/>
    <p:sldId id="258" r:id="rId4"/>
    <p:sldId id="314" r:id="rId5"/>
    <p:sldId id="262" r:id="rId6"/>
    <p:sldId id="266" r:id="rId7"/>
    <p:sldId id="260" r:id="rId8"/>
    <p:sldId id="316" r:id="rId9"/>
    <p:sldId id="317" r:id="rId10"/>
    <p:sldId id="318" r:id="rId11"/>
    <p:sldId id="319" r:id="rId12"/>
    <p:sldId id="320" r:id="rId13"/>
    <p:sldId id="265" r:id="rId14"/>
    <p:sldId id="322" r:id="rId15"/>
    <p:sldId id="274" r:id="rId16"/>
    <p:sldId id="326" r:id="rId17"/>
    <p:sldId id="327" r:id="rId18"/>
    <p:sldId id="328" r:id="rId19"/>
    <p:sldId id="324" r:id="rId20"/>
    <p:sldId id="323" r:id="rId21"/>
    <p:sldId id="313" r:id="rId22"/>
    <p:sldId id="280" r:id="rId23"/>
    <p:sldId id="325" r:id="rId24"/>
    <p:sldId id="271" r:id="rId25"/>
    <p:sldId id="288" r:id="rId26"/>
    <p:sldId id="290" r:id="rId27"/>
  </p:sldIdLst>
  <p:sldSz cx="9144000" cy="5143500" type="screen16x9"/>
  <p:notesSz cx="6858000" cy="9144000"/>
  <p:embeddedFontLst>
    <p:embeddedFont>
      <p:font typeface="Commissioner" panose="020B0604020202020204" charset="0"/>
      <p:regular r:id="rId29"/>
      <p:bold r:id="rId30"/>
    </p:embeddedFont>
    <p:embeddedFont>
      <p:font typeface="Golos Text" panose="020B0604020202020204" charset="0"/>
      <p:regular r:id="rId31"/>
      <p:bold r:id="rId32"/>
    </p:embeddedFont>
    <p:embeddedFont>
      <p:font typeface="Golos Text SemiBold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F64785-F901-4BCC-A03E-2CA8515EFF9D}">
  <a:tblStyle styleId="{64F64785-F901-4BCC-A03E-2CA8515EFF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47bfd1ed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47bfd1ed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13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991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4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5584fc2f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5584fc2f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24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87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3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8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29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21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353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32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1ff7c0f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1ff7c0f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11d2026ec69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11d2026ec69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g131ff7c0f5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1" name="Google Shape;4801;g131ff7c0f5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47bfd1ed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47bfd1ed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131ff7c0f5b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7" name="Google Shape;4787;g131ff7c0f5b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6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79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ik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14550"/>
            <a:ext cx="5602200" cy="22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6022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948325" y="1185562"/>
            <a:ext cx="4863300" cy="8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948325" y="2112038"/>
            <a:ext cx="4863300" cy="18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/>
          <p:nvPr/>
        </p:nvSpPr>
        <p:spPr>
          <a:xfrm rot="10800000" flipH="1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rot="10800000" flipH="1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154" name="Google Shape;154;p22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2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2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1262175" y="1023602"/>
            <a:ext cx="2890500" cy="16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"/>
          </p:nvPr>
        </p:nvSpPr>
        <p:spPr>
          <a:xfrm>
            <a:off x="1262175" y="2702272"/>
            <a:ext cx="28905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3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162" name="Google Shape;162;p23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23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110687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2"/>
          </p:nvPr>
        </p:nvSpPr>
        <p:spPr>
          <a:xfrm>
            <a:off x="483672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/>
          <p:nvPr/>
        </p:nvSpPr>
        <p:spPr>
          <a:xfrm rot="10800000">
            <a:off x="8860200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6"/>
          <p:cNvGrpSpPr/>
          <p:nvPr/>
        </p:nvGrpSpPr>
        <p:grpSpPr>
          <a:xfrm rot="10800000">
            <a:off x="-125" y="267450"/>
            <a:ext cx="9002225" cy="4876050"/>
            <a:chOff x="141900" y="-26"/>
            <a:chExt cx="9002225" cy="4876050"/>
          </a:xfrm>
        </p:grpSpPr>
        <p:cxnSp>
          <p:nvCxnSpPr>
            <p:cNvPr id="189" name="Google Shape;189;p26"/>
            <p:cNvCxnSpPr/>
            <p:nvPr/>
          </p:nvCxnSpPr>
          <p:spPr>
            <a:xfrm>
              <a:off x="7404125" y="4876024"/>
              <a:ext cx="174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2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2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3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4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5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6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86562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86562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601577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601577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3440700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3440700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0" y="4876025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28"/>
          <p:cNvGrpSpPr/>
          <p:nvPr/>
        </p:nvGrpSpPr>
        <p:grpSpPr>
          <a:xfrm>
            <a:off x="283800" y="-48"/>
            <a:ext cx="8860200" cy="5009873"/>
            <a:chOff x="283800" y="-48"/>
            <a:chExt cx="8860200" cy="5009873"/>
          </a:xfrm>
        </p:grpSpPr>
        <p:cxnSp>
          <p:nvCxnSpPr>
            <p:cNvPr id="209" name="Google Shape;209;p2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8"/>
            <p:cNvCxnSpPr/>
            <p:nvPr/>
          </p:nvCxnSpPr>
          <p:spPr>
            <a:xfrm rot="10800000">
              <a:off x="283800" y="-48"/>
              <a:ext cx="0" cy="291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550" b="1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2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endParaRPr/>
          </a:p>
        </p:txBody>
      </p:sp>
      <p:grpSp>
        <p:nvGrpSpPr>
          <p:cNvPr id="261" name="Google Shape;261;p32"/>
          <p:cNvGrpSpPr/>
          <p:nvPr/>
        </p:nvGrpSpPr>
        <p:grpSpPr>
          <a:xfrm>
            <a:off x="713688" y="2579400"/>
            <a:ext cx="8430488" cy="2564100"/>
            <a:chOff x="713688" y="2579400"/>
            <a:chExt cx="8430488" cy="2564100"/>
          </a:xfrm>
        </p:grpSpPr>
        <p:cxnSp>
          <p:nvCxnSpPr>
            <p:cNvPr id="262" name="Google Shape;262;p32"/>
            <p:cNvCxnSpPr/>
            <p:nvPr/>
          </p:nvCxnSpPr>
          <p:spPr>
            <a:xfrm>
              <a:off x="2839075" y="4876025"/>
              <a:ext cx="630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2"/>
            <p:cNvCxnSpPr/>
            <p:nvPr/>
          </p:nvCxnSpPr>
          <p:spPr>
            <a:xfrm rot="10800000">
              <a:off x="713688" y="2579400"/>
              <a:ext cx="0" cy="256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32"/>
          <p:cNvSpPr txBox="1"/>
          <p:nvPr/>
        </p:nvSpPr>
        <p:spPr>
          <a:xfrm>
            <a:off x="2654700" y="3304597"/>
            <a:ext cx="3834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icons, infographics &amp; images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" name="Google Shape;268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273" name="Google Shape;273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49449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12075" y="3573275"/>
            <a:ext cx="49449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2954672" y="2027976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2954672" y="1519425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954649" y="3619500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954649" y="3110949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5"/>
          <p:cNvCxnSpPr/>
          <p:nvPr/>
        </p:nvCxnSpPr>
        <p:spPr>
          <a:xfrm rot="10800000">
            <a:off x="8864825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25" y="519075"/>
            <a:ext cx="2789700" cy="19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13225" y="2558881"/>
            <a:ext cx="2789700" cy="13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7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-300"/>
            <a:ext cx="3812275" cy="4608875"/>
            <a:chOff x="0" y="-300"/>
            <a:chExt cx="3812275" cy="4608875"/>
          </a:xfrm>
        </p:grpSpPr>
        <p:cxnSp>
          <p:nvCxnSpPr>
            <p:cNvPr id="49" name="Google Shape;49;p7"/>
            <p:cNvCxnSpPr/>
            <p:nvPr/>
          </p:nvCxnSpPr>
          <p:spPr>
            <a:xfrm rot="10800000">
              <a:off x="3812275" y="-300"/>
              <a:ext cx="0" cy="6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0" y="4608575"/>
              <a:ext cx="338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864800" y="1219025"/>
            <a:ext cx="5414400" cy="22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 flipH="1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 flipH="1">
            <a:off x="-55200" y="539500"/>
            <a:ext cx="9199200" cy="4604000"/>
            <a:chOff x="-55375" y="539500"/>
            <a:chExt cx="9199200" cy="4604000"/>
          </a:xfrm>
        </p:grpSpPr>
        <p:cxnSp>
          <p:nvCxnSpPr>
            <p:cNvPr id="55" name="Google Shape;55;p8"/>
            <p:cNvCxnSpPr/>
            <p:nvPr/>
          </p:nvCxnSpPr>
          <p:spPr>
            <a:xfrm>
              <a:off x="-55375" y="4608575"/>
              <a:ext cx="565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8"/>
            <p:cNvCxnSpPr/>
            <p:nvPr/>
          </p:nvCxnSpPr>
          <p:spPr>
            <a:xfrm>
              <a:off x="4502525" y="539500"/>
              <a:ext cx="464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8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962900" y="829786"/>
            <a:ext cx="5218200" cy="13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1962900" y="2282714"/>
            <a:ext cx="52182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75" y="4426700"/>
            <a:ext cx="9144000" cy="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712700" y="539500"/>
            <a:ext cx="8431300" cy="4604000"/>
            <a:chOff x="712700" y="539500"/>
            <a:chExt cx="8431300" cy="4604000"/>
          </a:xfrm>
        </p:grpSpPr>
        <p:cxnSp>
          <p:nvCxnSpPr>
            <p:cNvPr id="63" name="Google Shape;63;p9"/>
            <p:cNvCxnSpPr/>
            <p:nvPr/>
          </p:nvCxnSpPr>
          <p:spPr>
            <a:xfrm>
              <a:off x="4572000" y="539500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9"/>
            <p:cNvCxnSpPr/>
            <p:nvPr/>
          </p:nvCxnSpPr>
          <p:spPr>
            <a:xfrm rot="10800000">
              <a:off x="712700" y="1685400"/>
              <a:ext cx="0" cy="3458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93610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193610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93610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193610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7"/>
          </p:nvPr>
        </p:nvSpPr>
        <p:spPr>
          <a:xfrm>
            <a:off x="596957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596957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596957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596957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91" name="Google Shape;91;p1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flipH="1">
            <a:off x="2052825" y="2036300"/>
            <a:ext cx="55791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 flipH="1">
            <a:off x="2052825" y="3573275"/>
            <a:ext cx="55791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00" name="Google Shape;100;p15"/>
          <p:cNvSpPr/>
          <p:nvPr/>
        </p:nvSpPr>
        <p:spPr>
          <a:xfrm flipH="1">
            <a:off x="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 rot="10800000">
            <a:off x="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8" r:id="rId10"/>
    <p:sldLayoutId id="2147483669" r:id="rId11"/>
    <p:sldLayoutId id="2147483672" r:id="rId12"/>
    <p:sldLayoutId id="2147483673" r:id="rId13"/>
    <p:sldLayoutId id="2147483674" r:id="rId14"/>
    <p:sldLayoutId id="2147483678" r:id="rId15"/>
    <p:sldLayoutId id="2147483679" r:id="rId16"/>
    <p:sldLayoutId id="214748368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ctrTitle"/>
          </p:nvPr>
        </p:nvSpPr>
        <p:spPr>
          <a:xfrm>
            <a:off x="713223" y="1376972"/>
            <a:ext cx="6996831" cy="1884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Тема курсового проекта:</a:t>
            </a:r>
            <a:br>
              <a:rPr lang="ru-RU" sz="2600" dirty="0">
                <a:solidFill>
                  <a:schemeClr val="accent3">
                    <a:lumMod val="65000"/>
                  </a:schemeClr>
                </a:solidFill>
                <a:latin typeface="+mj-lt"/>
              </a:rPr>
            </a:br>
            <a:br>
              <a:rPr lang="ru-RU" sz="7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ru-RU" sz="2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Программная система автоматизации учета торговой деятельности магазина осветительных приборов. Модуль «Клиент»</a:t>
            </a:r>
          </a:p>
        </p:txBody>
      </p:sp>
      <p:sp>
        <p:nvSpPr>
          <p:cNvPr id="292" name="Google Shape;292;p41"/>
          <p:cNvSpPr txBox="1">
            <a:spLocks noGrp="1"/>
          </p:cNvSpPr>
          <p:nvPr>
            <p:ph type="subTitle" idx="1"/>
          </p:nvPr>
        </p:nvSpPr>
        <p:spPr>
          <a:xfrm>
            <a:off x="713224" y="3766528"/>
            <a:ext cx="2646502" cy="793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Выполнил: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студент гр. ПРИ-123,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Манайчева</a:t>
            </a:r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В. К.</a:t>
            </a:r>
          </a:p>
        </p:txBody>
      </p:sp>
      <p:sp>
        <p:nvSpPr>
          <p:cNvPr id="6" name="Google Shape;292;p41">
            <a:extLst>
              <a:ext uri="{FF2B5EF4-FFF2-40B4-BE49-F238E27FC236}">
                <a16:creationId xmlns:a16="http://schemas.microsoft.com/office/drawing/2014/main" id="{6C1F41B8-0729-4D35-9599-D750C90B2F79}"/>
              </a:ext>
            </a:extLst>
          </p:cNvPr>
          <p:cNvSpPr txBox="1">
            <a:spLocks/>
          </p:cNvSpPr>
          <p:nvPr/>
        </p:nvSpPr>
        <p:spPr>
          <a:xfrm>
            <a:off x="5148412" y="3766528"/>
            <a:ext cx="2561643" cy="641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 algn="r"/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Принял:</a:t>
            </a:r>
          </a:p>
          <a:p>
            <a:pPr marL="0" indent="0" algn="r"/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доцент кафедры ИСПИ,</a:t>
            </a:r>
          </a:p>
          <a:p>
            <a:pPr marL="0" indent="0" algn="r"/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Вершинин В. В.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BE5D9DA6-82E4-4082-BD55-43DEC343CAEF}"/>
              </a:ext>
            </a:extLst>
          </p:cNvPr>
          <p:cNvSpPr txBox="1">
            <a:spLocks/>
          </p:cNvSpPr>
          <p:nvPr/>
        </p:nvSpPr>
        <p:spPr>
          <a:xfrm>
            <a:off x="7052306" y="4691500"/>
            <a:ext cx="657749" cy="391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2025</a:t>
            </a:r>
            <a:endParaRPr lang="ru-RU" sz="1200" b="1" dirty="0">
              <a:solidFill>
                <a:schemeClr val="bg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D1115-6894-45D7-BFC0-E502CB8C05A7}"/>
              </a:ext>
            </a:extLst>
          </p:cNvPr>
          <p:cNvSpPr txBox="1"/>
          <p:nvPr/>
        </p:nvSpPr>
        <p:spPr>
          <a:xfrm>
            <a:off x="713225" y="632840"/>
            <a:ext cx="69968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cap="non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«Владимирский государственный университет имени Александра Григорьевича и Николая Григорьевича Столетовых»</a:t>
            </a:r>
            <a:endParaRPr lang="ru-RU" sz="9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192196" y="433965"/>
            <a:ext cx="7186624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j-lt"/>
              </a:rPr>
              <a:t>Диаграмма состояний сущности «Заказ»</a:t>
            </a:r>
            <a:endParaRPr sz="28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F2C9D-383F-4421-A5D8-82ED985B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972" y="1233054"/>
            <a:ext cx="2882056" cy="3841261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0801DB6-9AF9-41C9-90DF-AAA179913351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F4DDEF1-B808-40D1-9D5C-97DC68EF1735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6B4B2C-2601-473E-BE39-E2D6D56F0367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10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192196" y="433965"/>
            <a:ext cx="7175950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Схема архитектуры приложения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51C9E3-901B-4CB3-A7C4-F189267E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2388" y="1165055"/>
            <a:ext cx="5579222" cy="3883179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F77FF4F-225B-42FB-AF8A-CF739DB2A35A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199AE09-63AA-4A55-A43F-518F6784D3C7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8B58FC-A934-4FA0-9A54-E42EA2E0F6FD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36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322174" y="448191"/>
            <a:ext cx="7045972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Схема архитектуры </a:t>
            </a:r>
            <a:r>
              <a:rPr lang="ru-RU" dirty="0" err="1">
                <a:latin typeface="+mj-lt"/>
              </a:rPr>
              <a:t>микросервиса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8379A9-F079-4299-B785-5EB565F28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rcRect l="2233" t="5207" r="1069" b="4275"/>
          <a:stretch/>
        </p:blipFill>
        <p:spPr>
          <a:xfrm>
            <a:off x="1032164" y="1176623"/>
            <a:ext cx="7339628" cy="3714029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D5D77E2-A130-4B43-8416-01A1F12FA157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C43780A-696A-4CA9-93DD-351DDAFBF431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0E02D1-8961-4E16-99A5-CB55E13295AC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43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50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398" name="Google Shape;398;p50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9" name="Google Shape;399;p50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0" name="Google Shape;400;p50"/>
          <p:cNvSpPr txBox="1">
            <a:spLocks noGrp="1"/>
          </p:cNvSpPr>
          <p:nvPr>
            <p:ph type="title"/>
          </p:nvPr>
        </p:nvSpPr>
        <p:spPr>
          <a:xfrm flipH="1">
            <a:off x="997528" y="2036300"/>
            <a:ext cx="6634397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Разработка прототипа программной системы</a:t>
            </a:r>
            <a:endParaRPr dirty="0"/>
          </a:p>
        </p:txBody>
      </p:sp>
      <p:sp>
        <p:nvSpPr>
          <p:cNvPr id="401" name="Google Shape;401;p50"/>
          <p:cNvSpPr txBox="1">
            <a:spLocks noGrp="1"/>
          </p:cNvSpPr>
          <p:nvPr>
            <p:ph type="title" idx="2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49"/>
          <p:cNvGrpSpPr/>
          <p:nvPr/>
        </p:nvGrpSpPr>
        <p:grpSpPr>
          <a:xfrm>
            <a:off x="-792480" y="1417320"/>
            <a:ext cx="4870800" cy="3726180"/>
            <a:chOff x="0" y="1659613"/>
            <a:chExt cx="4870800" cy="3456000"/>
          </a:xfrm>
        </p:grpSpPr>
        <p:sp>
          <p:nvSpPr>
            <p:cNvPr id="364" name="Google Shape;364;p49"/>
            <p:cNvSpPr/>
            <p:nvPr/>
          </p:nvSpPr>
          <p:spPr>
            <a:xfrm>
              <a:off x="2255351" y="1659613"/>
              <a:ext cx="852900" cy="345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65" name="Google Shape;365;p49"/>
            <p:cNvCxnSpPr/>
            <p:nvPr/>
          </p:nvCxnSpPr>
          <p:spPr>
            <a:xfrm rot="10800000">
              <a:off x="0" y="487602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6" name="Google Shape;366;p4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Авторизация и аутентификация</a:t>
            </a:r>
            <a:endParaRPr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BEF676B-D914-40B9-9CB2-E272F8E4C527}"/>
              </a:ext>
            </a:extLst>
          </p:cNvPr>
          <p:cNvGrpSpPr/>
          <p:nvPr/>
        </p:nvGrpSpPr>
        <p:grpSpPr>
          <a:xfrm>
            <a:off x="8368146" y="4585855"/>
            <a:ext cx="394854" cy="394854"/>
            <a:chOff x="8520546" y="4585855"/>
            <a:chExt cx="394854" cy="394854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ABEA1809-B058-4C5C-B983-54A440A7AB30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622416-28BB-4C53-9103-580652A54FBB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D4E763D-8B65-4FE7-8EB9-CA0F893A67E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50063" y="1621568"/>
            <a:ext cx="4348765" cy="881203"/>
          </a:xfrm>
        </p:spPr>
        <p:txBody>
          <a:bodyPr/>
          <a:lstStyle/>
          <a:p>
            <a:pPr marL="0" indent="0" algn="ctr"/>
            <a:r>
              <a:rPr lang="ru-RU" dirty="0">
                <a:solidFill>
                  <a:srgbClr val="0F1115"/>
                </a:solidFill>
                <a:latin typeface="+mj-lt"/>
              </a:rPr>
              <a:t>Реализация была сделана</a:t>
            </a:r>
            <a:r>
              <a:rPr lang="ru-RU" i="0" dirty="0">
                <a:solidFill>
                  <a:srgbClr val="0F1115"/>
                </a:solidFill>
                <a:effectLst/>
                <a:latin typeface="+mj-lt"/>
              </a:rPr>
              <a:t> на основе JWT</a:t>
            </a:r>
            <a:r>
              <a:rPr lang="en-US" i="0" dirty="0">
                <a:solidFill>
                  <a:srgbClr val="0F1115"/>
                </a:solidFill>
                <a:effectLst/>
                <a:latin typeface="+mj-lt"/>
              </a:rPr>
              <a:t> </a:t>
            </a:r>
            <a:r>
              <a:rPr lang="ru-RU" i="0" dirty="0">
                <a:solidFill>
                  <a:srgbClr val="0F1115"/>
                </a:solidFill>
                <a:effectLst/>
                <a:latin typeface="+mj-lt"/>
              </a:rPr>
              <a:t>токенов с применением </a:t>
            </a:r>
            <a:r>
              <a:rPr lang="ru-RU" dirty="0">
                <a:solidFill>
                  <a:srgbClr val="0F1115"/>
                </a:solidFill>
                <a:latin typeface="+mj-lt"/>
              </a:rPr>
              <a:t>дополнительного пакета </a:t>
            </a:r>
            <a:r>
              <a:rPr lang="en-US" dirty="0" err="1">
                <a:solidFill>
                  <a:srgbClr val="0F1115"/>
                </a:solidFill>
                <a:latin typeface="+mj-lt"/>
              </a:rPr>
              <a:t>Microsoft.AspNetCore.Authentication</a:t>
            </a:r>
            <a:r>
              <a:rPr lang="en-US" dirty="0">
                <a:solidFill>
                  <a:srgbClr val="0F1115"/>
                </a:solidFill>
                <a:latin typeface="+mj-lt"/>
              </a:rPr>
              <a:t>.</a:t>
            </a:r>
            <a:r>
              <a:rPr lang="ru-RU" i="0" dirty="0">
                <a:solidFill>
                  <a:srgbClr val="0F1115"/>
                </a:solidFill>
                <a:effectLst/>
                <a:latin typeface="+mj-lt"/>
              </a:rPr>
              <a:t>J</a:t>
            </a:r>
            <a:r>
              <a:rPr lang="en-US" i="0" dirty="0" err="1">
                <a:solidFill>
                  <a:srgbClr val="0F1115"/>
                </a:solidFill>
                <a:effectLst/>
                <a:latin typeface="+mj-lt"/>
              </a:rPr>
              <a:t>wt</a:t>
            </a:r>
            <a:r>
              <a:rPr lang="ru-RU" i="0" dirty="0" err="1">
                <a:solidFill>
                  <a:srgbClr val="0F1115"/>
                </a:solidFill>
                <a:effectLst/>
                <a:latin typeface="+mj-lt"/>
              </a:rPr>
              <a:t>Bearer</a:t>
            </a:r>
            <a:endParaRPr lang="ru-RU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00F161-AE88-483A-BFE9-162C1BEA72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0064" y="2715103"/>
            <a:ext cx="4348765" cy="19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>
            <a:off x="713223" y="325111"/>
            <a:ext cx="2789700" cy="109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Микросервис</a:t>
            </a:r>
            <a:r>
              <a:rPr lang="ru-RU" dirty="0">
                <a:latin typeface="+mj-lt"/>
              </a:rPr>
              <a:t> «</a:t>
            </a:r>
            <a:r>
              <a:rPr lang="en-US" dirty="0" err="1">
                <a:latin typeface="+mj-lt"/>
              </a:rPr>
              <a:t>CatalogAPI</a:t>
            </a:r>
            <a:r>
              <a:rPr lang="ru-RU" dirty="0">
                <a:latin typeface="+mj-lt"/>
              </a:rPr>
              <a:t>»</a:t>
            </a:r>
            <a:endParaRPr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EF4DD0C-2954-4CEC-9937-141C3660ABBF}"/>
              </a:ext>
            </a:extLst>
          </p:cNvPr>
          <p:cNvGrpSpPr/>
          <p:nvPr/>
        </p:nvGrpSpPr>
        <p:grpSpPr>
          <a:xfrm>
            <a:off x="8573886" y="458585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D614685-DFF9-4A12-8AFC-B586CBCB76D3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F0576-D01E-44D2-A08B-5AB7A9A2507A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13691A-8955-4182-87C7-CDB5BC1D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89" y="1164588"/>
            <a:ext cx="5003240" cy="281432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0" name="Google Shape;567;p59">
            <a:extLst>
              <a:ext uri="{FF2B5EF4-FFF2-40B4-BE49-F238E27FC236}">
                <a16:creationId xmlns:a16="http://schemas.microsoft.com/office/drawing/2014/main" id="{FA6292B7-7F15-4498-B38D-D48505C57A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0808" y="1420091"/>
            <a:ext cx="3474530" cy="3362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Отвечает за управление ассортиментом товаров и их характеристиками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ProductService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управление товарами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;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ProductTypeService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–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работа с категориями и типами товаров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;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AttributeService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и </a:t>
            </a: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AttributeGroupService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система характеристик (группы и отдельные атрибуты)</a:t>
            </a:r>
            <a:endParaRPr lang="en-US" sz="1200" dirty="0">
              <a:solidFill>
                <a:srgbClr val="F9F9F9">
                  <a:lumMod val="25000"/>
                </a:srgbClr>
              </a:solidFill>
              <a:latin typeface="Arial"/>
              <a:cs typeface="Arial" panose="020B0604020202020204" pitchFamily="34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MeasurmentUnitService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–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справочник единиц измерения (ватты, люмены, сантиметры, …)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>
            <a:off x="713224" y="479269"/>
            <a:ext cx="2789700" cy="109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Микросервис</a:t>
            </a:r>
            <a:r>
              <a:rPr lang="ru-RU" dirty="0">
                <a:latin typeface="+mj-lt"/>
              </a:rPr>
              <a:t> «</a:t>
            </a:r>
            <a:r>
              <a:rPr lang="en-US" dirty="0" err="1">
                <a:latin typeface="+mj-lt"/>
              </a:rPr>
              <a:t>UserAPI</a:t>
            </a:r>
            <a:r>
              <a:rPr lang="ru-RU" dirty="0">
                <a:latin typeface="+mj-lt"/>
              </a:rPr>
              <a:t>»</a:t>
            </a:r>
            <a:endParaRPr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C6E62FF-76E4-4F0B-9F96-A2C9CF22F3B0}"/>
              </a:ext>
            </a:extLst>
          </p:cNvPr>
          <p:cNvGrpSpPr/>
          <p:nvPr/>
        </p:nvGrpSpPr>
        <p:grpSpPr>
          <a:xfrm>
            <a:off x="8573886" y="458585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BFEDB4D-49C2-44E0-B73E-CB00504EEB55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B79BFC-5D9C-4F5B-9C6A-C12698A0BA41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65B749-C026-4C08-9542-9CF161DA6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140142"/>
            <a:ext cx="5090160" cy="286321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0" name="Google Shape;567;p59">
            <a:extLst>
              <a:ext uri="{FF2B5EF4-FFF2-40B4-BE49-F238E27FC236}">
                <a16:creationId xmlns:a16="http://schemas.microsoft.com/office/drawing/2014/main" id="{5B401DDE-E7D2-4A6C-8E41-EB471019E8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7871" y="1692013"/>
            <a:ext cx="3320405" cy="3362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Отвечает за управление пользователями и авторизацию в системе</a:t>
            </a: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AuthService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авторизация и аутентификация (регистрация, вход, выход, работа с токенами)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;</a:t>
            </a: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UserService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управление профилями пользователей;</a:t>
            </a:r>
            <a:endParaRPr lang="en-US" sz="1200" dirty="0">
              <a:solidFill>
                <a:srgbClr val="F9F9F9">
                  <a:lumMod val="25000"/>
                </a:srgbClr>
              </a:solidFill>
              <a:latin typeface="Arial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FavouritesService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–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управление персональным списком «Избранное»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</p:txBody>
      </p:sp>
    </p:spTree>
    <p:extLst>
      <p:ext uri="{BB962C8B-B14F-4D97-AF65-F5344CB8AC3E}">
        <p14:creationId xmlns:p14="http://schemas.microsoft.com/office/powerpoint/2010/main" val="338010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>
            <a:off x="713222" y="325111"/>
            <a:ext cx="2789700" cy="109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Микросервис</a:t>
            </a:r>
            <a:r>
              <a:rPr lang="ru-RU" dirty="0">
                <a:latin typeface="+mj-lt"/>
              </a:rPr>
              <a:t> «</a:t>
            </a:r>
            <a:r>
              <a:rPr lang="en-US" dirty="0" err="1">
                <a:latin typeface="+mj-lt"/>
              </a:rPr>
              <a:t>OrderAPI</a:t>
            </a:r>
            <a:r>
              <a:rPr lang="ru-RU" dirty="0">
                <a:latin typeface="+mj-lt"/>
              </a:rPr>
              <a:t>»</a:t>
            </a:r>
            <a:endParaRPr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FDA0F96-4DEB-4244-B479-615A155E9CC5}"/>
              </a:ext>
            </a:extLst>
          </p:cNvPr>
          <p:cNvGrpSpPr/>
          <p:nvPr/>
        </p:nvGrpSpPr>
        <p:grpSpPr>
          <a:xfrm>
            <a:off x="8573886" y="458585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18E8BCD-94FE-4CBC-8F6B-B8FAD6623471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76B4B-D4F8-42C9-9F63-95E9CD88AD1E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17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839490-E630-4E33-A571-25E8CF0B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544" y="1137584"/>
            <a:ext cx="5099255" cy="286833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4" name="Google Shape;567;p59">
            <a:extLst>
              <a:ext uri="{FF2B5EF4-FFF2-40B4-BE49-F238E27FC236}">
                <a16:creationId xmlns:a16="http://schemas.microsoft.com/office/drawing/2014/main" id="{D2FCCB8E-1A56-4F18-AD17-D732F8834B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7869" y="1364672"/>
            <a:ext cx="3320405" cy="3362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Отвечает за полный цикл обработки заказов клиентов</a:t>
            </a: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OrderService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управление жизненным циклом заказа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;</a:t>
            </a: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OrderProductService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работа с товарами в рамках заказа;</a:t>
            </a:r>
            <a:endParaRPr lang="en-US" sz="1200" dirty="0">
              <a:solidFill>
                <a:srgbClr val="F9F9F9">
                  <a:lumMod val="25000"/>
                </a:srgbClr>
              </a:solidFill>
              <a:latin typeface="Arial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StatusService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–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работа со статусами заказа («Оформлен», «В сборке», ..);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DeliveryTypeService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управление способами доставки заказа («Самовывоз», «Курьер», …)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</p:txBody>
      </p:sp>
    </p:spTree>
    <p:extLst>
      <p:ext uri="{BB962C8B-B14F-4D97-AF65-F5344CB8AC3E}">
        <p14:creationId xmlns:p14="http://schemas.microsoft.com/office/powerpoint/2010/main" val="145607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>
            <a:off x="713224" y="325111"/>
            <a:ext cx="2789700" cy="109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Микросервис</a:t>
            </a:r>
            <a:r>
              <a:rPr lang="ru-RU" dirty="0">
                <a:latin typeface="+mj-lt"/>
              </a:rPr>
              <a:t> «</a:t>
            </a:r>
            <a:r>
              <a:rPr lang="en-US" dirty="0" err="1">
                <a:latin typeface="+mj-lt"/>
              </a:rPr>
              <a:t>ReviewAPI</a:t>
            </a:r>
            <a:r>
              <a:rPr lang="ru-RU" dirty="0">
                <a:latin typeface="+mj-lt"/>
              </a:rPr>
              <a:t>»</a:t>
            </a:r>
            <a:endParaRPr dirty="0">
              <a:latin typeface="+mj-lt"/>
            </a:endParaRPr>
          </a:p>
        </p:txBody>
      </p:sp>
      <p:sp>
        <p:nvSpPr>
          <p:cNvPr id="567" name="Google Shape;567;p59"/>
          <p:cNvSpPr txBox="1">
            <a:spLocks noGrp="1"/>
          </p:cNvSpPr>
          <p:nvPr>
            <p:ph type="subTitle" idx="1"/>
          </p:nvPr>
        </p:nvSpPr>
        <p:spPr>
          <a:xfrm>
            <a:off x="487870" y="1572491"/>
            <a:ext cx="3240407" cy="3245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tabLst/>
              <a:defRPr/>
            </a:pPr>
            <a:r>
              <a:rPr kumimoji="0" lang="ru-RU" sz="13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Отвечает за управление отзывами пользователей о товарах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lang="ru-RU" sz="13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О</a:t>
            </a:r>
            <a:r>
              <a:rPr kumimoji="0" lang="ru-RU" sz="13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ставить отзыв можно только на товар из оформленного заказа;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kumimoji="0" lang="ru-RU" sz="13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Вся бизнес-логика реализована в одном сервисе 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ReviewService</a:t>
            </a:r>
            <a:r>
              <a:rPr kumimoji="0" lang="ru-RU" sz="13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, который при работе взаимодействует с 3-мя другими </a:t>
            </a:r>
            <a:r>
              <a:rPr kumimoji="0" lang="ru-RU" sz="13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микросервисами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BA1944-D10D-4D45-9BE0-00080085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43" y="1139441"/>
            <a:ext cx="5092653" cy="28646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1268FEF-FFA7-4F6A-8094-182EE934A584}"/>
              </a:ext>
            </a:extLst>
          </p:cNvPr>
          <p:cNvGrpSpPr/>
          <p:nvPr/>
        </p:nvGrpSpPr>
        <p:grpSpPr>
          <a:xfrm>
            <a:off x="8573886" y="458585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7A182F8-555B-4788-9CC2-EDDF4074C12D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C32F29-80F0-413E-9ADD-CD9E440E7A6F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27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88B53A-DCBD-4E6C-A574-B2EC46FAE4C6}"/>
              </a:ext>
            </a:extLst>
          </p:cNvPr>
          <p:cNvSpPr/>
          <p:nvPr/>
        </p:nvSpPr>
        <p:spPr>
          <a:xfrm>
            <a:off x="8707582" y="914400"/>
            <a:ext cx="318654" cy="4229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9F9F9"/>
              </a:solidFill>
            </a:endParaRPr>
          </a:p>
        </p:txBody>
      </p:sp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820274" y="504465"/>
            <a:ext cx="8157471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Отображение страниц</a:t>
            </a:r>
            <a:endParaRPr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65CC14-6257-4E04-AB0C-BEB955847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29" y="1275844"/>
            <a:ext cx="4118128" cy="33030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AD092-4C05-4173-AD1C-446CFC29C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53" y="1261990"/>
            <a:ext cx="3705656" cy="3697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8A0F51B-4366-4557-AEAB-C19475E55BC0}"/>
              </a:ext>
            </a:extLst>
          </p:cNvPr>
          <p:cNvGrpSpPr/>
          <p:nvPr/>
        </p:nvGrpSpPr>
        <p:grpSpPr>
          <a:xfrm>
            <a:off x="153093" y="4632266"/>
            <a:ext cx="394854" cy="394854"/>
            <a:chOff x="8520546" y="4585855"/>
            <a:chExt cx="394854" cy="3948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FF4947B-15B8-4222-990E-FDCF34303DAE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D700CB-CE75-40F1-8936-D5772184F33F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8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>
            <a:spLocks noGrp="1"/>
          </p:cNvSpPr>
          <p:nvPr>
            <p:ph type="title"/>
          </p:nvPr>
        </p:nvSpPr>
        <p:spPr>
          <a:xfrm>
            <a:off x="1962900" y="656605"/>
            <a:ext cx="5218200" cy="13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Цель проекта</a:t>
            </a:r>
            <a:endParaRPr dirty="0">
              <a:latin typeface="+mj-lt"/>
            </a:endParaRPr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1"/>
          </p:nvPr>
        </p:nvSpPr>
        <p:spPr>
          <a:xfrm>
            <a:off x="1302637" y="2132796"/>
            <a:ext cx="6538725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Разработать и реализовать</a:t>
            </a:r>
            <a:r>
              <a:rPr lang="ru-RU" sz="14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с использованием платформы ASP.NET </a:t>
            </a:r>
            <a:r>
              <a:rPr lang="ru-RU" sz="1400" b="1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клиентский модуль прототипа программной системы автоматизации учета торговой деятельности магазина осветительных приборов</a:t>
            </a:r>
            <a:r>
              <a:rPr lang="ru-RU" sz="14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подразумевающий аутентификацию и авторизацию в системе, работу с каталогом товаров, а также возможность оформления и управления заказами и отзывами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FE6DBF9-7E92-4C4F-90A8-8FDABDD08679}"/>
              </a:ext>
            </a:extLst>
          </p:cNvPr>
          <p:cNvGrpSpPr/>
          <p:nvPr/>
        </p:nvGrpSpPr>
        <p:grpSpPr>
          <a:xfrm>
            <a:off x="8520546" y="4585855"/>
            <a:ext cx="394854" cy="394854"/>
            <a:chOff x="8520546" y="4585855"/>
            <a:chExt cx="394854" cy="394854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FABCA951-E62D-430A-A517-B3CBB422D2C4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C27FE5-08D1-49C9-9202-FA868A15E7D6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02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820274" y="504465"/>
            <a:ext cx="8157471" cy="5831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Отображение страниц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1D55FE-3140-44E0-B2B9-B06B775B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86" y="1248134"/>
            <a:ext cx="3466604" cy="18171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03247-EF0B-4B16-A071-AEF794FA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87" y="3147435"/>
            <a:ext cx="3475272" cy="18171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272617-7DEB-4AFC-B028-14226FAB8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008" y="1248134"/>
            <a:ext cx="3411895" cy="18171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5C78A4-143B-46B0-9051-19A07C27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868" y="3147435"/>
            <a:ext cx="3424035" cy="18107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54EBB75-AE78-4605-9A6C-32D0C0B799FA}"/>
              </a:ext>
            </a:extLst>
          </p:cNvPr>
          <p:cNvGrpSpPr/>
          <p:nvPr/>
        </p:nvGrpSpPr>
        <p:grpSpPr>
          <a:xfrm>
            <a:off x="153093" y="4632266"/>
            <a:ext cx="394854" cy="394854"/>
            <a:chOff x="8520546" y="4585855"/>
            <a:chExt cx="394854" cy="3948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45B8A68-7CA4-4027-8138-330E3DFDA61F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3ABBA5-B635-4848-870B-029849FE4E5E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ru-RU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61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5"/>
          <p:cNvGrpSpPr/>
          <p:nvPr/>
        </p:nvGrpSpPr>
        <p:grpSpPr>
          <a:xfrm>
            <a:off x="0" y="0"/>
            <a:ext cx="2241811" cy="4131000"/>
            <a:chOff x="0" y="0"/>
            <a:chExt cx="2473800" cy="4131000"/>
          </a:xfrm>
        </p:grpSpPr>
        <p:sp>
          <p:nvSpPr>
            <p:cNvPr id="335" name="Google Shape;335;p45"/>
            <p:cNvSpPr/>
            <p:nvPr/>
          </p:nvSpPr>
          <p:spPr>
            <a:xfrm>
              <a:off x="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6" name="Google Shape;336;p45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1165711" y="2036300"/>
            <a:ext cx="705003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Тестирование прототипа программной системы</a:t>
            </a:r>
            <a:endParaRPr dirty="0"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 idx="2"/>
          </p:nvPr>
        </p:nvSpPr>
        <p:spPr>
          <a:xfrm>
            <a:off x="1165711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18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3174514" y="490202"/>
            <a:ext cx="3309825" cy="597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Postman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7255F5-7637-4673-BE64-9003A2AF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109" y="1154256"/>
            <a:ext cx="6772636" cy="3809608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C74A6E9-7BA2-4B36-AD02-F6BEFECE20CB}"/>
              </a:ext>
            </a:extLst>
          </p:cNvPr>
          <p:cNvGrpSpPr/>
          <p:nvPr/>
        </p:nvGrpSpPr>
        <p:grpSpPr>
          <a:xfrm>
            <a:off x="153093" y="4632266"/>
            <a:ext cx="394854" cy="394854"/>
            <a:chOff x="8520546" y="4585855"/>
            <a:chExt cx="394854" cy="39485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8F4E835-EE55-4221-BC5F-DFDB5AD34CC0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698552-5552-4635-9A06-5A2F93F87645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22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916204" y="619742"/>
            <a:ext cx="7835380" cy="614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Модульное тестирование</a:t>
            </a:r>
            <a:endParaRPr dirty="0">
              <a:latin typeface="+mj-lt"/>
            </a:endParaRPr>
          </a:p>
        </p:txBody>
      </p:sp>
      <p:sp>
        <p:nvSpPr>
          <p:cNvPr id="666" name="Google Shape;666;p65"/>
          <p:cNvSpPr txBox="1">
            <a:spLocks noGrp="1"/>
          </p:cNvSpPr>
          <p:nvPr>
            <p:ph type="subTitle" idx="1"/>
          </p:nvPr>
        </p:nvSpPr>
        <p:spPr>
          <a:xfrm>
            <a:off x="1610659" y="1392098"/>
            <a:ext cx="644647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+mj-lt"/>
              </a:rPr>
              <a:t>Проведено модульное (</a:t>
            </a:r>
            <a:r>
              <a:rPr lang="en-US" sz="1200" dirty="0">
                <a:latin typeface="+mj-lt"/>
              </a:rPr>
              <a:t>unit)</a:t>
            </a:r>
            <a:r>
              <a:rPr lang="ru-RU" sz="1200" dirty="0">
                <a:latin typeface="+mj-lt"/>
              </a:rPr>
              <a:t> тестирование всех </a:t>
            </a:r>
            <a:r>
              <a:rPr lang="ru-RU" sz="1200" dirty="0" err="1">
                <a:latin typeface="+mj-lt"/>
              </a:rPr>
              <a:t>микросервисов</a:t>
            </a:r>
            <a:r>
              <a:rPr lang="ru-RU" sz="1200" dirty="0">
                <a:latin typeface="+mj-lt"/>
              </a:rPr>
              <a:t> на основе составленного чек-листа проверок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500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+mj-lt"/>
              </a:rPr>
              <a:t>Для обеспечения изоляции тестов от внешних зависимостей (API, БД) использованы </a:t>
            </a:r>
            <a:r>
              <a:rPr lang="ru-RU" sz="1200" dirty="0" err="1">
                <a:latin typeface="+mj-lt"/>
              </a:rPr>
              <a:t>mock</a:t>
            </a:r>
            <a:r>
              <a:rPr lang="ru-RU" sz="1200" dirty="0">
                <a:latin typeface="+mj-lt"/>
              </a:rPr>
              <a:t>-заглушки, что позволило сосредоточиться на проверке корректности работы основного доменного слоя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8A6FC4C-35AD-4585-9A9A-9F9C035AD70D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6A3FE350-65F3-4AAF-B880-8E031E8E6102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B6D12A-44D5-424D-AA1C-6DE8C9590DE7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ru-RU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16E0A3-8CCE-453C-A99A-7FE721C7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659" y="2733398"/>
            <a:ext cx="6446470" cy="23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4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>
            <a:spLocks noGrp="1"/>
          </p:cNvSpPr>
          <p:nvPr>
            <p:ph type="title"/>
          </p:nvPr>
        </p:nvSpPr>
        <p:spPr>
          <a:xfrm>
            <a:off x="1864799" y="1219025"/>
            <a:ext cx="6219327" cy="22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Заключение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p73"/>
          <p:cNvSpPr txBox="1">
            <a:spLocks noGrp="1"/>
          </p:cNvSpPr>
          <p:nvPr>
            <p:ph type="title"/>
          </p:nvPr>
        </p:nvSpPr>
        <p:spPr>
          <a:xfrm>
            <a:off x="948325" y="298869"/>
            <a:ext cx="4863300" cy="1238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Выводы</a:t>
            </a:r>
            <a:endParaRPr dirty="0"/>
          </a:p>
        </p:txBody>
      </p:sp>
      <p:sp>
        <p:nvSpPr>
          <p:cNvPr id="4784" name="Google Shape;4784;p73"/>
          <p:cNvSpPr txBox="1">
            <a:spLocks noGrp="1"/>
          </p:cNvSpPr>
          <p:nvPr>
            <p:ph type="subTitle" idx="1"/>
          </p:nvPr>
        </p:nvSpPr>
        <p:spPr>
          <a:xfrm>
            <a:off x="948325" y="1600197"/>
            <a:ext cx="6262966" cy="2632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Был разработан клиентский модуль прототипа программной системы для интернет-магазина осветительных приборов;</a:t>
            </a:r>
          </a:p>
          <a:p>
            <a:pPr>
              <a:spcBef>
                <a:spcPts val="1000"/>
              </a:spcBef>
            </a:pP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Изучены и применены на практике принципы построения </a:t>
            </a:r>
            <a:r>
              <a:rPr lang="ru-RU" sz="1600" dirty="0" err="1">
                <a:solidFill>
                  <a:schemeClr val="bg1">
                    <a:lumMod val="25000"/>
                  </a:schemeClr>
                </a:solidFill>
                <a:latin typeface="+mj-lt"/>
              </a:rPr>
              <a:t>микросервисной</a:t>
            </a: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 архитектуры </a:t>
            </a: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backend</a:t>
            </a: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-части приложения;</a:t>
            </a:r>
          </a:p>
          <a:p>
            <a:pPr>
              <a:spcBef>
                <a:spcPts val="1000"/>
              </a:spcBef>
            </a:pP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Все поставленные задачи и технические требования были выполнены</a:t>
            </a:r>
          </a:p>
          <a:p>
            <a:pPr marL="139700" indent="0">
              <a:spcBef>
                <a:spcPts val="1000"/>
              </a:spcBef>
              <a:buNone/>
            </a:pPr>
            <a:endParaRPr lang="ru-RU" sz="1600" dirty="0">
              <a:solidFill>
                <a:schemeClr val="bg1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66EE580-A0E1-489D-BA41-AF315176B0E1}"/>
              </a:ext>
            </a:extLst>
          </p:cNvPr>
          <p:cNvGrpSpPr/>
          <p:nvPr/>
        </p:nvGrpSpPr>
        <p:grpSpPr>
          <a:xfrm>
            <a:off x="8520546" y="4677295"/>
            <a:ext cx="394854" cy="394854"/>
            <a:chOff x="8520546" y="4585855"/>
            <a:chExt cx="394854" cy="39485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9165E0D-5521-447F-8B0C-2C41593AA93C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97D0D0-D51E-418F-9C4C-429138762D4B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ru-RU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3" name="Google Shape;4803;p75"/>
          <p:cNvGrpSpPr/>
          <p:nvPr/>
        </p:nvGrpSpPr>
        <p:grpSpPr>
          <a:xfrm>
            <a:off x="0" y="1186954"/>
            <a:ext cx="9144000" cy="3375617"/>
            <a:chOff x="0" y="-150"/>
            <a:chExt cx="9144000" cy="2572200"/>
          </a:xfrm>
        </p:grpSpPr>
        <p:sp>
          <p:nvSpPr>
            <p:cNvPr id="4804" name="Google Shape;4804;p75"/>
            <p:cNvSpPr/>
            <p:nvPr/>
          </p:nvSpPr>
          <p:spPr>
            <a:xfrm>
              <a:off x="0" y="1649975"/>
              <a:ext cx="9144000" cy="57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05" name="Google Shape;4805;p75"/>
            <p:cNvCxnSpPr/>
            <p:nvPr/>
          </p:nvCxnSpPr>
          <p:spPr>
            <a:xfrm rot="10800000">
              <a:off x="8430313" y="-150"/>
              <a:ext cx="0" cy="257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06" name="Google Shape;4806;p75"/>
          <p:cNvSpPr txBox="1">
            <a:spLocks noGrp="1"/>
          </p:cNvSpPr>
          <p:nvPr>
            <p:ph type="title"/>
          </p:nvPr>
        </p:nvSpPr>
        <p:spPr>
          <a:xfrm>
            <a:off x="1451741" y="979728"/>
            <a:ext cx="6240518" cy="199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>
                <a:latin typeface="+mj-lt"/>
              </a:rPr>
              <a:t>Спасибо</a:t>
            </a:r>
            <a:br>
              <a:rPr lang="en-US" sz="7200" b="1" dirty="0">
                <a:latin typeface="+mj-lt"/>
              </a:rPr>
            </a:br>
            <a:r>
              <a:rPr lang="ru-RU" sz="7200" b="1" dirty="0">
                <a:latin typeface="+mj-lt"/>
              </a:rPr>
              <a:t>за внимание</a:t>
            </a:r>
            <a:r>
              <a:rPr lang="en" sz="7200" b="1" dirty="0">
                <a:latin typeface="+mj-lt"/>
              </a:rPr>
              <a:t>!</a:t>
            </a:r>
            <a:endParaRPr sz="7200" b="1" dirty="0">
              <a:latin typeface="+mj-lt"/>
            </a:endParaRPr>
          </a:p>
        </p:txBody>
      </p:sp>
      <p:sp>
        <p:nvSpPr>
          <p:cNvPr id="27" name="Google Shape;4806;p75">
            <a:extLst>
              <a:ext uri="{FF2B5EF4-FFF2-40B4-BE49-F238E27FC236}">
                <a16:creationId xmlns:a16="http://schemas.microsoft.com/office/drawing/2014/main" id="{B1AA05C1-9EDA-439F-A2A3-48C917EDB32C}"/>
              </a:ext>
            </a:extLst>
          </p:cNvPr>
          <p:cNvSpPr txBox="1">
            <a:spLocks/>
          </p:cNvSpPr>
          <p:nvPr/>
        </p:nvSpPr>
        <p:spPr>
          <a:xfrm>
            <a:off x="1419344" y="3550306"/>
            <a:ext cx="6305312" cy="358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60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ru-RU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Репозиторий проекта на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GitHub: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https://github.com/Arnfourm/chandelier-store</a:t>
            </a:r>
            <a:endParaRPr lang="ru-RU" sz="1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/>
          <p:nvPr/>
        </p:nvSpPr>
        <p:spPr>
          <a:xfrm>
            <a:off x="5045480" y="1451000"/>
            <a:ext cx="852900" cy="36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43"/>
          <p:cNvGrpSpPr/>
          <p:nvPr/>
        </p:nvGrpSpPr>
        <p:grpSpPr>
          <a:xfrm>
            <a:off x="0" y="1451000"/>
            <a:ext cx="4108200" cy="3692400"/>
            <a:chOff x="0" y="1451000"/>
            <a:chExt cx="4108200" cy="3692400"/>
          </a:xfrm>
        </p:grpSpPr>
        <p:sp>
          <p:nvSpPr>
            <p:cNvPr id="308" name="Google Shape;308;p43"/>
            <p:cNvSpPr/>
            <p:nvPr/>
          </p:nvSpPr>
          <p:spPr>
            <a:xfrm>
              <a:off x="1005300" y="1451000"/>
              <a:ext cx="852900" cy="369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9" name="Google Shape;309;p43"/>
            <p:cNvCxnSpPr/>
            <p:nvPr/>
          </p:nvCxnSpPr>
          <p:spPr>
            <a:xfrm>
              <a:off x="0" y="4797575"/>
              <a:ext cx="410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00" dirty="0">
                <a:latin typeface="+mj-lt"/>
              </a:rPr>
              <a:t>Задачи</a:t>
            </a:r>
            <a:endParaRPr sz="3100" dirty="0">
              <a:latin typeface="+mj-lt"/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1"/>
          </p:nvPr>
        </p:nvSpPr>
        <p:spPr>
          <a:xfrm>
            <a:off x="1950380" y="1760126"/>
            <a:ext cx="2635900" cy="1428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Реализовать поддержку (авторизацию) различных типов пользователей</a:t>
            </a:r>
            <a:endParaRPr lang="en-US" dirty="0">
              <a:latin typeface="+mj-lt"/>
            </a:endParaRPr>
          </a:p>
        </p:txBody>
      </p:sp>
      <p:sp>
        <p:nvSpPr>
          <p:cNvPr id="313" name="Google Shape;313;p43"/>
          <p:cNvSpPr txBox="1">
            <a:spLocks noGrp="1"/>
          </p:cNvSpPr>
          <p:nvPr>
            <p:ph type="title" idx="3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01</a:t>
            </a:r>
            <a:endParaRPr dirty="0">
              <a:latin typeface="+mj-lt"/>
            </a:endParaRPr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4"/>
          </p:nvPr>
        </p:nvSpPr>
        <p:spPr>
          <a:xfrm>
            <a:off x="5995481" y="1733408"/>
            <a:ext cx="2435244" cy="80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Реализовать функционал для взаимодействия с каталогом товаров </a:t>
            </a:r>
            <a:endParaRPr lang="en-US" dirty="0">
              <a:latin typeface="+mj-lt"/>
            </a:endParaRPr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 idx="6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03</a:t>
            </a:r>
            <a:endParaRPr dirty="0">
              <a:latin typeface="+mj-lt"/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title" idx="9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02</a:t>
            </a:r>
            <a:endParaRPr dirty="0">
              <a:latin typeface="+mj-lt"/>
            </a:endParaRPr>
          </a:p>
        </p:txBody>
      </p:sp>
      <p:sp>
        <p:nvSpPr>
          <p:cNvPr id="322" name="Google Shape;322;p43"/>
          <p:cNvSpPr txBox="1">
            <a:spLocks noGrp="1"/>
          </p:cNvSpPr>
          <p:nvPr>
            <p:ph type="title" idx="15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04</a:t>
            </a:r>
            <a:endParaRPr dirty="0">
              <a:latin typeface="+mj-lt"/>
            </a:endParaRPr>
          </a:p>
        </p:txBody>
      </p:sp>
      <p:sp>
        <p:nvSpPr>
          <p:cNvPr id="31" name="Google Shape;311;p43">
            <a:extLst>
              <a:ext uri="{FF2B5EF4-FFF2-40B4-BE49-F238E27FC236}">
                <a16:creationId xmlns:a16="http://schemas.microsoft.com/office/drawing/2014/main" id="{B362FAD8-0FD7-4031-97C7-C224EEF9FB61}"/>
              </a:ext>
            </a:extLst>
          </p:cNvPr>
          <p:cNvSpPr txBox="1">
            <a:spLocks/>
          </p:cNvSpPr>
          <p:nvPr/>
        </p:nvSpPr>
        <p:spPr>
          <a:xfrm>
            <a:off x="1936100" y="3486433"/>
            <a:ext cx="2635900" cy="64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ru-RU" dirty="0">
                <a:latin typeface="+mj-lt"/>
              </a:rPr>
              <a:t>Реализовать функционал управления заказами </a:t>
            </a:r>
            <a:endParaRPr lang="en-US" dirty="0">
              <a:latin typeface="+mj-lt"/>
            </a:endParaRPr>
          </a:p>
        </p:txBody>
      </p:sp>
      <p:sp>
        <p:nvSpPr>
          <p:cNvPr id="32" name="Google Shape;311;p43">
            <a:extLst>
              <a:ext uri="{FF2B5EF4-FFF2-40B4-BE49-F238E27FC236}">
                <a16:creationId xmlns:a16="http://schemas.microsoft.com/office/drawing/2014/main" id="{9C57D779-4EC9-4C04-A516-CC2C5B55C9AA}"/>
              </a:ext>
            </a:extLst>
          </p:cNvPr>
          <p:cNvSpPr txBox="1">
            <a:spLocks/>
          </p:cNvSpPr>
          <p:nvPr/>
        </p:nvSpPr>
        <p:spPr>
          <a:xfrm>
            <a:off x="5995481" y="3431587"/>
            <a:ext cx="2435244" cy="64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ru-RU" dirty="0">
                <a:latin typeface="+mj-lt"/>
              </a:rPr>
              <a:t>Реализовать функционал работы с отзывами</a:t>
            </a:r>
            <a:endParaRPr lang="en-US" dirty="0">
              <a:latin typeface="+mj-lt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47548B4-8DCB-4DDD-9E67-CD131697B27D}"/>
              </a:ext>
            </a:extLst>
          </p:cNvPr>
          <p:cNvGrpSpPr/>
          <p:nvPr/>
        </p:nvGrpSpPr>
        <p:grpSpPr>
          <a:xfrm>
            <a:off x="8520546" y="4585855"/>
            <a:ext cx="394854" cy="394854"/>
            <a:chOff x="8520546" y="4585855"/>
            <a:chExt cx="394854" cy="3948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9F163608-28C0-4037-8EBC-92566A01BFC5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10550C-0636-47C0-A05F-56F7A4062FE4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9" name="Google Shape;4789;p74"/>
          <p:cNvSpPr txBox="1">
            <a:spLocks noGrp="1"/>
          </p:cNvSpPr>
          <p:nvPr>
            <p:ph type="title"/>
          </p:nvPr>
        </p:nvSpPr>
        <p:spPr>
          <a:xfrm>
            <a:off x="713225" y="311322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</a:t>
            </a:r>
            <a:endParaRPr dirty="0"/>
          </a:p>
        </p:txBody>
      </p:sp>
      <p:sp>
        <p:nvSpPr>
          <p:cNvPr id="4790" name="Google Shape;4790;p74"/>
          <p:cNvSpPr txBox="1">
            <a:spLocks noGrp="1"/>
          </p:cNvSpPr>
          <p:nvPr>
            <p:ph type="subTitle" idx="1"/>
          </p:nvPr>
        </p:nvSpPr>
        <p:spPr>
          <a:xfrm>
            <a:off x="1440590" y="3785042"/>
            <a:ext cx="2262600" cy="475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Модуль «Клиент»</a:t>
            </a:r>
            <a:endParaRPr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791" name="Google Shape;4791;p74"/>
          <p:cNvSpPr txBox="1">
            <a:spLocks noGrp="1"/>
          </p:cNvSpPr>
          <p:nvPr>
            <p:ph type="subTitle" idx="2"/>
          </p:nvPr>
        </p:nvSpPr>
        <p:spPr>
          <a:xfrm>
            <a:off x="1440590" y="2954021"/>
            <a:ext cx="2262600" cy="831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Манайчева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Виктория</a:t>
            </a:r>
            <a:endParaRPr dirty="0">
              <a:latin typeface="+mj-lt"/>
            </a:endParaRPr>
          </a:p>
        </p:txBody>
      </p:sp>
      <p:grpSp>
        <p:nvGrpSpPr>
          <p:cNvPr id="12" name="Google Shape;14694;p92">
            <a:extLst>
              <a:ext uri="{FF2B5EF4-FFF2-40B4-BE49-F238E27FC236}">
                <a16:creationId xmlns:a16="http://schemas.microsoft.com/office/drawing/2014/main" id="{ED2CEFCF-6485-49AF-8CF8-A3105025BB2E}"/>
              </a:ext>
            </a:extLst>
          </p:cNvPr>
          <p:cNvGrpSpPr/>
          <p:nvPr/>
        </p:nvGrpSpPr>
        <p:grpSpPr>
          <a:xfrm>
            <a:off x="2079765" y="1411399"/>
            <a:ext cx="984249" cy="1318218"/>
            <a:chOff x="6702211" y="3782599"/>
            <a:chExt cx="270104" cy="361754"/>
          </a:xfrm>
          <a:solidFill>
            <a:schemeClr val="bg1">
              <a:lumMod val="10000"/>
            </a:schemeClr>
          </a:solidFill>
        </p:grpSpPr>
        <p:sp>
          <p:nvSpPr>
            <p:cNvPr id="13" name="Google Shape;14695;p92">
              <a:extLst>
                <a:ext uri="{FF2B5EF4-FFF2-40B4-BE49-F238E27FC236}">
                  <a16:creationId xmlns:a16="http://schemas.microsoft.com/office/drawing/2014/main" id="{C226B1FE-792D-4203-B0A0-4386D59C88DE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696;p92">
              <a:extLst>
                <a:ext uri="{FF2B5EF4-FFF2-40B4-BE49-F238E27FC236}">
                  <a16:creationId xmlns:a16="http://schemas.microsoft.com/office/drawing/2014/main" id="{6CEFE2FE-CAAB-45D7-9A29-718DC69FC402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697;p92">
              <a:extLst>
                <a:ext uri="{FF2B5EF4-FFF2-40B4-BE49-F238E27FC236}">
                  <a16:creationId xmlns:a16="http://schemas.microsoft.com/office/drawing/2014/main" id="{8ED9B87E-30E5-4F23-A85A-2A3C70D896A2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698;p92">
              <a:extLst>
                <a:ext uri="{FF2B5EF4-FFF2-40B4-BE49-F238E27FC236}">
                  <a16:creationId xmlns:a16="http://schemas.microsoft.com/office/drawing/2014/main" id="{605F3643-25AB-47DD-A557-128C13356CBA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699;p92">
              <a:extLst>
                <a:ext uri="{FF2B5EF4-FFF2-40B4-BE49-F238E27FC236}">
                  <a16:creationId xmlns:a16="http://schemas.microsoft.com/office/drawing/2014/main" id="{3B9740B2-EB5F-41AB-B61A-6919DEF6CB9D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4970;p92">
            <a:extLst>
              <a:ext uri="{FF2B5EF4-FFF2-40B4-BE49-F238E27FC236}">
                <a16:creationId xmlns:a16="http://schemas.microsoft.com/office/drawing/2014/main" id="{A9BA711E-B74A-4FAC-BB0B-D7979FF7C362}"/>
              </a:ext>
            </a:extLst>
          </p:cNvPr>
          <p:cNvGrpSpPr/>
          <p:nvPr/>
        </p:nvGrpSpPr>
        <p:grpSpPr>
          <a:xfrm>
            <a:off x="5812318" y="1411399"/>
            <a:ext cx="1035769" cy="1318219"/>
            <a:chOff x="7594288" y="2415259"/>
            <a:chExt cx="279513" cy="355735"/>
          </a:xfrm>
          <a:solidFill>
            <a:schemeClr val="bg1">
              <a:lumMod val="10000"/>
            </a:schemeClr>
          </a:solidFill>
        </p:grpSpPr>
        <p:sp>
          <p:nvSpPr>
            <p:cNvPr id="19" name="Google Shape;14971;p92">
              <a:extLst>
                <a:ext uri="{FF2B5EF4-FFF2-40B4-BE49-F238E27FC236}">
                  <a16:creationId xmlns:a16="http://schemas.microsoft.com/office/drawing/2014/main" id="{7D12C397-83FB-484E-B20F-A9C67374DEE3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972;p92">
              <a:extLst>
                <a:ext uri="{FF2B5EF4-FFF2-40B4-BE49-F238E27FC236}">
                  <a16:creationId xmlns:a16="http://schemas.microsoft.com/office/drawing/2014/main" id="{EADAFF35-221A-418C-BEFA-C47740DB648B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973;p92">
              <a:extLst>
                <a:ext uri="{FF2B5EF4-FFF2-40B4-BE49-F238E27FC236}">
                  <a16:creationId xmlns:a16="http://schemas.microsoft.com/office/drawing/2014/main" id="{D2DDE9AF-0CA9-4A00-8C15-17E48A13B901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74;p92">
              <a:extLst>
                <a:ext uri="{FF2B5EF4-FFF2-40B4-BE49-F238E27FC236}">
                  <a16:creationId xmlns:a16="http://schemas.microsoft.com/office/drawing/2014/main" id="{B765FE2B-1A2E-4493-AEC3-A6F10788A26B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75;p92">
              <a:extLst>
                <a:ext uri="{FF2B5EF4-FFF2-40B4-BE49-F238E27FC236}">
                  <a16:creationId xmlns:a16="http://schemas.microsoft.com/office/drawing/2014/main" id="{73F57604-E300-4E4B-A8D5-F1BE1F494BC2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76;p92">
              <a:extLst>
                <a:ext uri="{FF2B5EF4-FFF2-40B4-BE49-F238E27FC236}">
                  <a16:creationId xmlns:a16="http://schemas.microsoft.com/office/drawing/2014/main" id="{059D54C3-3037-413D-8662-E62F0FAC7C7F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790;p74">
            <a:extLst>
              <a:ext uri="{FF2B5EF4-FFF2-40B4-BE49-F238E27FC236}">
                <a16:creationId xmlns:a16="http://schemas.microsoft.com/office/drawing/2014/main" id="{54D286D2-3039-46ED-8CE4-E683BEF1CFAC}"/>
              </a:ext>
            </a:extLst>
          </p:cNvPr>
          <p:cNvSpPr txBox="1">
            <a:spLocks/>
          </p:cNvSpPr>
          <p:nvPr/>
        </p:nvSpPr>
        <p:spPr>
          <a:xfrm>
            <a:off x="5198903" y="3785043"/>
            <a:ext cx="2262600" cy="47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Модуль «Магазин»</a:t>
            </a:r>
          </a:p>
        </p:txBody>
      </p:sp>
      <p:sp>
        <p:nvSpPr>
          <p:cNvPr id="34" name="Google Shape;4791;p74">
            <a:extLst>
              <a:ext uri="{FF2B5EF4-FFF2-40B4-BE49-F238E27FC236}">
                <a16:creationId xmlns:a16="http://schemas.microsoft.com/office/drawing/2014/main" id="{60E832B1-D18D-49B6-A777-3F983579E878}"/>
              </a:ext>
            </a:extLst>
          </p:cNvPr>
          <p:cNvSpPr txBox="1">
            <a:spLocks/>
          </p:cNvSpPr>
          <p:nvPr/>
        </p:nvSpPr>
        <p:spPr>
          <a:xfrm>
            <a:off x="5198903" y="2954022"/>
            <a:ext cx="2262600" cy="8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pPr marL="0" indent="0"/>
            <a:r>
              <a:rPr lang="ru-RU" dirty="0" err="1">
                <a:latin typeface="+mj-lt"/>
              </a:rPr>
              <a:t>Нямаа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Артур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110ADD0-6BC9-4B91-97BB-01777B1DB9BF}"/>
              </a:ext>
            </a:extLst>
          </p:cNvPr>
          <p:cNvGrpSpPr/>
          <p:nvPr/>
        </p:nvGrpSpPr>
        <p:grpSpPr>
          <a:xfrm>
            <a:off x="8520546" y="4418215"/>
            <a:ext cx="394854" cy="394854"/>
            <a:chOff x="8520546" y="4585855"/>
            <a:chExt cx="394854" cy="394854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98561BE-ECB5-4805-AEEA-EA234BEC6957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8CF914-0AAB-4D50-8499-67CDB8841D6C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67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713225" y="852343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предметной области</a:t>
            </a:r>
            <a:endParaRPr dirty="0"/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1"/>
          </p:nvPr>
        </p:nvSpPr>
        <p:spPr>
          <a:xfrm>
            <a:off x="982185" y="1902846"/>
            <a:ext cx="3064035" cy="2655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Магазин осветительных приборов – это коммерческая организация, которая продает устройства для освещения.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Клиентский модуль выступает в качестве основного посредника между покупателем и интернет-магазином.</a:t>
            </a:r>
            <a:endParaRPr lang="en-US" dirty="0">
              <a:latin typeface="+mj-lt"/>
            </a:endParaRPr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2"/>
          </p:nvPr>
        </p:nvSpPr>
        <p:spPr>
          <a:xfrm>
            <a:off x="4571975" y="1908312"/>
            <a:ext cx="3238525" cy="2524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После регистрации или авторизации пользователь получает полный доступ к функционалу: оформлению и управлению заказами, просмотру истории покупок и возможности оставлять отзывы на приобретенные товары. </a:t>
            </a:r>
            <a:endParaRPr lang="en-US"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F9849C7-F12D-4ADD-8AA5-249A5F5BD61C}"/>
              </a:ext>
            </a:extLst>
          </p:cNvPr>
          <p:cNvGrpSpPr/>
          <p:nvPr/>
        </p:nvGrpSpPr>
        <p:grpSpPr>
          <a:xfrm>
            <a:off x="8337666" y="460871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2A980AA-F67B-4485-BA6E-3D0E4C315608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398501-DBA3-4CC1-A45F-67E9E0FB9BEF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51"/>
          <p:cNvGrpSpPr/>
          <p:nvPr/>
        </p:nvGrpSpPr>
        <p:grpSpPr>
          <a:xfrm>
            <a:off x="-10254" y="1850467"/>
            <a:ext cx="9144000" cy="3886916"/>
            <a:chOff x="0" y="-50"/>
            <a:chExt cx="9144000" cy="5143550"/>
          </a:xfrm>
        </p:grpSpPr>
        <p:sp>
          <p:nvSpPr>
            <p:cNvPr id="408" name="Google Shape;408;p51"/>
            <p:cNvSpPr/>
            <p:nvPr/>
          </p:nvSpPr>
          <p:spPr>
            <a:xfrm>
              <a:off x="0" y="1310287"/>
              <a:ext cx="9144000" cy="9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9" name="Google Shape;409;p51"/>
            <p:cNvGrpSpPr/>
            <p:nvPr/>
          </p:nvGrpSpPr>
          <p:grpSpPr>
            <a:xfrm>
              <a:off x="283800" y="-50"/>
              <a:ext cx="8718300" cy="5143550"/>
              <a:chOff x="283800" y="-50"/>
              <a:chExt cx="8718300" cy="5143550"/>
            </a:xfrm>
          </p:grpSpPr>
          <p:cxnSp>
            <p:nvCxnSpPr>
              <p:cNvPr id="410" name="Google Shape;410;p51"/>
              <p:cNvCxnSpPr/>
              <p:nvPr/>
            </p:nvCxnSpPr>
            <p:spPr>
              <a:xfrm rot="10800000">
                <a:off x="9002100" y="1642500"/>
                <a:ext cx="0" cy="350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Google Shape;411;p51"/>
              <p:cNvCxnSpPr/>
              <p:nvPr/>
            </p:nvCxnSpPr>
            <p:spPr>
              <a:xfrm rot="10800000">
                <a:off x="283800" y="-50"/>
                <a:ext cx="0" cy="263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2" name="Google Shape;412;p51"/>
          <p:cNvSpPr txBox="1">
            <a:spLocks noGrp="1"/>
          </p:cNvSpPr>
          <p:nvPr>
            <p:ph type="title"/>
          </p:nvPr>
        </p:nvSpPr>
        <p:spPr>
          <a:xfrm>
            <a:off x="720870" y="291273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Стек технологий</a:t>
            </a:r>
            <a:endParaRPr dirty="0"/>
          </a:p>
        </p:txBody>
      </p:sp>
      <p:sp>
        <p:nvSpPr>
          <p:cNvPr id="413" name="Google Shape;413;p51"/>
          <p:cNvSpPr txBox="1">
            <a:spLocks noGrp="1"/>
          </p:cNvSpPr>
          <p:nvPr>
            <p:ph type="subTitle" idx="1"/>
          </p:nvPr>
        </p:nvSpPr>
        <p:spPr>
          <a:xfrm>
            <a:off x="713262" y="3638490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C#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ASP.NET</a:t>
            </a:r>
            <a:endParaRPr lang="en-US" dirty="0">
              <a:latin typeface="+mj-lt"/>
            </a:endParaRPr>
          </a:p>
        </p:txBody>
      </p:sp>
      <p:sp>
        <p:nvSpPr>
          <p:cNvPr id="414" name="Google Shape;414;p51"/>
          <p:cNvSpPr txBox="1">
            <a:spLocks noGrp="1"/>
          </p:cNvSpPr>
          <p:nvPr>
            <p:ph type="subTitle" idx="2"/>
          </p:nvPr>
        </p:nvSpPr>
        <p:spPr>
          <a:xfrm>
            <a:off x="713263" y="2910061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Backend</a:t>
            </a:r>
            <a:endParaRPr dirty="0">
              <a:latin typeface="+mj-lt"/>
            </a:endParaRPr>
          </a:p>
        </p:txBody>
      </p:sp>
      <p:sp>
        <p:nvSpPr>
          <p:cNvPr id="415" name="Google Shape;415;p51"/>
          <p:cNvSpPr txBox="1">
            <a:spLocks noGrp="1"/>
          </p:cNvSpPr>
          <p:nvPr>
            <p:ph type="subTitle" idx="3"/>
          </p:nvPr>
        </p:nvSpPr>
        <p:spPr>
          <a:xfrm>
            <a:off x="6038070" y="3682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PostgreSQL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Docker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N</a:t>
            </a:r>
            <a:r>
              <a:rPr lang="en-US" dirty="0">
                <a:latin typeface="+mj-lt"/>
              </a:rPr>
              <a:t>U</a:t>
            </a:r>
            <a:r>
              <a:rPr lang="en" dirty="0">
                <a:latin typeface="+mj-lt"/>
              </a:rPr>
              <a:t>nit, </a:t>
            </a:r>
            <a:r>
              <a:rPr lang="en-US" dirty="0" err="1">
                <a:latin typeface="+mj-lt"/>
              </a:rPr>
              <a:t>Moq</a:t>
            </a:r>
            <a:endParaRPr dirty="0">
              <a:latin typeface="+mj-lt"/>
            </a:endParaRPr>
          </a:p>
        </p:txBody>
      </p:sp>
      <p:sp>
        <p:nvSpPr>
          <p:cNvPr id="416" name="Google Shape;416;p51"/>
          <p:cNvSpPr txBox="1">
            <a:spLocks noGrp="1"/>
          </p:cNvSpPr>
          <p:nvPr>
            <p:ph type="subTitle" idx="4"/>
          </p:nvPr>
        </p:nvSpPr>
        <p:spPr>
          <a:xfrm>
            <a:off x="6030438" y="2907086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Инфраструктура</a:t>
            </a:r>
            <a:endParaRPr dirty="0">
              <a:latin typeface="+mj-lt"/>
            </a:endParaRPr>
          </a:p>
        </p:txBody>
      </p:sp>
      <p:sp>
        <p:nvSpPr>
          <p:cNvPr id="417" name="Google Shape;417;p51"/>
          <p:cNvSpPr txBox="1">
            <a:spLocks noGrp="1"/>
          </p:cNvSpPr>
          <p:nvPr>
            <p:ph type="subTitle" idx="5"/>
          </p:nvPr>
        </p:nvSpPr>
        <p:spPr>
          <a:xfrm>
            <a:off x="3361596" y="3647040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React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TypeScript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TailwindCSS</a:t>
            </a:r>
            <a:endParaRPr dirty="0">
              <a:latin typeface="+mj-lt"/>
            </a:endParaRPr>
          </a:p>
        </p:txBody>
      </p:sp>
      <p:sp>
        <p:nvSpPr>
          <p:cNvPr id="418" name="Google Shape;418;p51"/>
          <p:cNvSpPr txBox="1">
            <a:spLocks noGrp="1"/>
          </p:cNvSpPr>
          <p:nvPr>
            <p:ph type="subTitle" idx="6"/>
          </p:nvPr>
        </p:nvSpPr>
        <p:spPr>
          <a:xfrm>
            <a:off x="3371850" y="2907086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Frontend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0FF30-22D3-46C7-9097-F802D53FB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2"/>
          <a:stretch/>
        </p:blipFill>
        <p:spPr>
          <a:xfrm>
            <a:off x="1901181" y="1591130"/>
            <a:ext cx="932139" cy="776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A628AB-78F9-4714-AA19-4587EF21C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47" r="15756"/>
          <a:stretch/>
        </p:blipFill>
        <p:spPr>
          <a:xfrm>
            <a:off x="3828694" y="1250290"/>
            <a:ext cx="733052" cy="7768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16DA0-415A-4B37-AEFC-47B6B0FEE4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48"/>
          <a:stretch/>
        </p:blipFill>
        <p:spPr>
          <a:xfrm>
            <a:off x="4126507" y="2004846"/>
            <a:ext cx="906227" cy="5995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09C301-8233-4F47-A3CF-000AC524D8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591"/>
          <a:stretch/>
        </p:blipFill>
        <p:spPr>
          <a:xfrm>
            <a:off x="4652605" y="1332049"/>
            <a:ext cx="624850" cy="61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494C9A-CF21-4440-9309-6C5183D63E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877"/>
          <a:stretch/>
        </p:blipFill>
        <p:spPr>
          <a:xfrm>
            <a:off x="6936256" y="1681986"/>
            <a:ext cx="733052" cy="5727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7F5207-63D3-44E1-A1B2-016829C18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843" y="1664910"/>
            <a:ext cx="624850" cy="6445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09A886E-4575-4C02-8A56-D6F7AF0CF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6427" y="1627268"/>
            <a:ext cx="824838" cy="682163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3FCD309-3ADC-4106-9599-D5491892EB80}"/>
              </a:ext>
            </a:extLst>
          </p:cNvPr>
          <p:cNvGrpSpPr/>
          <p:nvPr/>
        </p:nvGrpSpPr>
        <p:grpSpPr>
          <a:xfrm>
            <a:off x="8490066" y="4631575"/>
            <a:ext cx="394854" cy="394854"/>
            <a:chOff x="8520546" y="4585855"/>
            <a:chExt cx="394854" cy="394854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75CC2655-7637-4E8A-A2D8-7930D11EA8DD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C22BD0-CE58-4665-AB3E-DAD594EBCDD9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982348-1D6F-43D0-8E84-20C01F4674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194" y="1579371"/>
            <a:ext cx="663597" cy="74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5"/>
          <p:cNvGrpSpPr/>
          <p:nvPr/>
        </p:nvGrpSpPr>
        <p:grpSpPr>
          <a:xfrm>
            <a:off x="0" y="0"/>
            <a:ext cx="2473800" cy="4131000"/>
            <a:chOff x="0" y="0"/>
            <a:chExt cx="2473800" cy="4131000"/>
          </a:xfrm>
        </p:grpSpPr>
        <p:sp>
          <p:nvSpPr>
            <p:cNvPr id="335" name="Google Shape;335;p45"/>
            <p:cNvSpPr/>
            <p:nvPr/>
          </p:nvSpPr>
          <p:spPr>
            <a:xfrm>
              <a:off x="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6" name="Google Shape;336;p45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6378086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Проектирование</a:t>
            </a:r>
            <a:br>
              <a:rPr lang="ru-RU" dirty="0"/>
            </a:br>
            <a:r>
              <a:rPr lang="ru-RU" dirty="0"/>
              <a:t>программной системы</a:t>
            </a:r>
            <a:endParaRPr dirty="0"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 idx="2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192196" y="433965"/>
            <a:ext cx="6759607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Диаграмма прецедентов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8BAA64-7181-4C3A-AA2E-032F9E58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556" y="1139537"/>
            <a:ext cx="5318886" cy="3877019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84661C9-51F6-4FB9-BB05-388F0A4868B9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AF517CF-E1EC-42BA-9539-EE7B10B2A2E4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3BB7A-CA46-416E-9ADE-5D75D83308A7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58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192196" y="433965"/>
            <a:ext cx="7252149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Концептуальная диаграмма классов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F31FD9-7948-43B1-B23E-759415D2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96" y="1101437"/>
            <a:ext cx="6031607" cy="39582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8D41018-79D1-4F9F-BA79-1221177A9ADD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8ACDC592-C45C-44C9-9B79-EF4536EF7A77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CF0AAF-F792-41BE-8B7C-0C25ADB853AA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77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594</Words>
  <Application>Microsoft Office PowerPoint</Application>
  <PresentationFormat>Экран (16:9)</PresentationFormat>
  <Paragraphs>104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Commissioner</vt:lpstr>
      <vt:lpstr>Arial</vt:lpstr>
      <vt:lpstr>Golos Text</vt:lpstr>
      <vt:lpstr>Golos Text SemiBold</vt:lpstr>
      <vt:lpstr>Formulating a Research Problem for University Students by Slidesgo</vt:lpstr>
      <vt:lpstr>Тема курсового проекта:  Программная система автоматизации учета торговой деятельности магазина осветительных приборов. Модуль «Клиент»</vt:lpstr>
      <vt:lpstr>Цель проекта</vt:lpstr>
      <vt:lpstr>Задачи</vt:lpstr>
      <vt:lpstr>Команда</vt:lpstr>
      <vt:lpstr>Описание предметной области</vt:lpstr>
      <vt:lpstr>Стек технологий</vt:lpstr>
      <vt:lpstr>Проектирование программной системы</vt:lpstr>
      <vt:lpstr>Диаграмма прецедентов</vt:lpstr>
      <vt:lpstr>Концептуальная диаграмма классов</vt:lpstr>
      <vt:lpstr>Диаграмма состояний сущности «Заказ»</vt:lpstr>
      <vt:lpstr>Схема архитектуры приложения</vt:lpstr>
      <vt:lpstr>Схема архитектуры микросервиса</vt:lpstr>
      <vt:lpstr>Разработка прототипа программной системы</vt:lpstr>
      <vt:lpstr>Авторизация и аутентификация</vt:lpstr>
      <vt:lpstr>Микросервис «CatalogAPI»</vt:lpstr>
      <vt:lpstr>Микросервис «UserAPI»</vt:lpstr>
      <vt:lpstr>Микросервис «OrderAPI»</vt:lpstr>
      <vt:lpstr>Микросервис «ReviewAPI»</vt:lpstr>
      <vt:lpstr>Отображение страниц</vt:lpstr>
      <vt:lpstr>Отображение страниц</vt:lpstr>
      <vt:lpstr>Тестирование прототипа программной системы</vt:lpstr>
      <vt:lpstr>Postman</vt:lpstr>
      <vt:lpstr>Модульное тестирование</vt:lpstr>
      <vt:lpstr>Заключение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Formulating a Research Problem  for University Students</dc:title>
  <cp:lastModifiedBy>manaichevavika@gmail.com</cp:lastModifiedBy>
  <cp:revision>81</cp:revision>
  <dcterms:modified xsi:type="dcterms:W3CDTF">2026-01-11T14:15:15Z</dcterms:modified>
</cp:coreProperties>
</file>